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8" r:id="rId2"/>
    <p:sldId id="289" r:id="rId3"/>
    <p:sldId id="296" r:id="rId4"/>
    <p:sldId id="279" r:id="rId5"/>
    <p:sldId id="271" r:id="rId6"/>
    <p:sldId id="281" r:id="rId7"/>
    <p:sldId id="292" r:id="rId8"/>
    <p:sldId id="291" r:id="rId9"/>
    <p:sldId id="282" r:id="rId10"/>
    <p:sldId id="286" r:id="rId11"/>
    <p:sldId id="287" r:id="rId12"/>
    <p:sldId id="293" r:id="rId13"/>
    <p:sldId id="280" r:id="rId14"/>
    <p:sldId id="283" r:id="rId15"/>
    <p:sldId id="294" r:id="rId16"/>
    <p:sldId id="295" r:id="rId17"/>
    <p:sldId id="276" r:id="rId18"/>
    <p:sldId id="300" r:id="rId19"/>
    <p:sldId id="301" r:id="rId20"/>
    <p:sldId id="302" r:id="rId21"/>
    <p:sldId id="299" r:id="rId22"/>
    <p:sldId id="307" r:id="rId23"/>
    <p:sldId id="277" r:id="rId24"/>
    <p:sldId id="303" r:id="rId25"/>
    <p:sldId id="304" r:id="rId26"/>
    <p:sldId id="305" r:id="rId27"/>
    <p:sldId id="306" r:id="rId28"/>
    <p:sldId id="308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93B0-E770-E04A-A417-5C10463CF265}" type="datetime1">
              <a:rPr lang="it-IT" smtClean="0"/>
              <a:pPr/>
              <a:t>11/02/2015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E0C7F-56C3-A844-90E9-7F22CF22CC97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317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D934-3B2D-414C-8047-3E57FD216F1B}" type="datetime1">
              <a:rPr lang="it-IT" smtClean="0"/>
              <a:pPr/>
              <a:t>11/02/2015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C3680-DFAF-9B45-9B1C-99A8372C1A37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125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Times New Roman" pitchFamily="-84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EBE6A7-E552-3747-9656-EBDCD2140C20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922" y="694722"/>
            <a:ext cx="2570525" cy="34282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4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474" y="4343839"/>
            <a:ext cx="5480525" cy="4109827"/>
          </a:xfrm>
          <a:noFill/>
        </p:spPr>
        <p:txBody>
          <a:bodyPr wrap="none" anchor="ctr"/>
          <a:lstStyle/>
          <a:p>
            <a:endParaRPr lang="it-IT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47DE5-1883-E74A-8713-1CBADD0C8AD6}" type="slidenum">
              <a:rPr lang="it-IT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5ABB-E8FB-9444-85D1-BD311160B072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d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d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8764" y="2360706"/>
            <a:ext cx="7985225" cy="15788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Hacia redes de ciudades y territorios </a:t>
            </a:r>
            <a:r>
              <a:rPr lang="es-ES_tradnl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resilientes</a:t>
            </a: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Procesos de renovaci</a:t>
            </a:r>
            <a:r>
              <a:rPr lang="es-ES" sz="2400" b="1" dirty="0" smtClean="0">
                <a:solidFill>
                  <a:srgbClr val="002060"/>
                </a:solidFill>
                <a:latin typeface="Arial"/>
                <a:cs typeface="Arial"/>
              </a:rPr>
              <a:t>ó</a:t>
            </a: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n urbana:  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una experiencia italiana</a:t>
            </a:r>
            <a:endParaRPr lang="es-ES_tradnl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2540" y="5771574"/>
            <a:ext cx="5709657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1600" b="1" dirty="0" smtClean="0">
                <a:solidFill>
                  <a:srgbClr val="002060"/>
                </a:solidFill>
                <a:latin typeface="Arial"/>
                <a:cs typeface="Arial"/>
              </a:rPr>
              <a:t>Por: Arq. Roberto Gabrielli – Director de Planeación Urbanística, Paisaje y Uso Sostenible del Territorio</a:t>
            </a:r>
            <a:endParaRPr lang="es-ES_tradnl"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53200" y="5479186"/>
            <a:ext cx="2483725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_tradnl" sz="1600" b="1" dirty="0" smtClean="0">
                <a:solidFill>
                  <a:srgbClr val="002060"/>
                </a:solidFill>
                <a:latin typeface="Arial"/>
                <a:cs typeface="Arial"/>
              </a:rPr>
              <a:t>Ciudad de Guatemala, 28 de Octubre de 2014</a:t>
            </a:r>
            <a:endParaRPr lang="es-ES_tradnl"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850" y="977808"/>
            <a:ext cx="842486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83" charset="0"/>
              <a:buAutoNum type="arabicPeriod"/>
            </a:pPr>
            <a:r>
              <a:rPr lang="es-ES" sz="2200" b="1" dirty="0" smtClean="0">
                <a:solidFill>
                  <a:srgbClr val="233D67"/>
                </a:solidFill>
              </a:rPr>
              <a:t> </a:t>
            </a:r>
            <a:r>
              <a:rPr lang="es-ES" sz="2200" b="1" i="1" dirty="0" smtClean="0">
                <a:solidFill>
                  <a:srgbClr val="0070C0"/>
                </a:solidFill>
              </a:rPr>
              <a:t>Fo</a:t>
            </a:r>
            <a:r>
              <a:rPr lang="es-ES" sz="2200" b="1" i="1" dirty="0" smtClean="0">
                <a:solidFill>
                  <a:srgbClr val="0000FF"/>
                </a:solidFill>
              </a:rPr>
              <a:t>cus sobre los “sistemas urbanos”</a:t>
            </a:r>
            <a:r>
              <a:rPr lang="es-ES" sz="2200" i="1" dirty="0" smtClean="0">
                <a:solidFill>
                  <a:srgbClr val="233D67"/>
                </a:solidFill>
              </a:rPr>
              <a:t>: </a:t>
            </a:r>
            <a:r>
              <a:rPr lang="es-ES" sz="2200" dirty="0" smtClean="0">
                <a:solidFill>
                  <a:srgbClr val="233D67"/>
                </a:solidFill>
              </a:rPr>
              <a:t>la calidad y funcionalidad del mosaico de espacios abiertos y rurales con los espacios urbanos es clave para la atracción de los territorios de las inversiones productivas; </a:t>
            </a:r>
          </a:p>
          <a:p>
            <a:pPr>
              <a:spcAft>
                <a:spcPts val="600"/>
              </a:spcAft>
              <a:buFont typeface="Arial" pitchFamily="-83" charset="0"/>
              <a:buAutoNum type="arabicPeriod"/>
            </a:pPr>
            <a:r>
              <a:rPr lang="es-ES" sz="2200" b="1" i="1" dirty="0" smtClean="0">
                <a:solidFill>
                  <a:srgbClr val="233D67"/>
                </a:solidFill>
              </a:rPr>
              <a:t> </a:t>
            </a:r>
            <a:r>
              <a:rPr lang="es-ES" sz="2200" b="1" i="1" dirty="0" smtClean="0">
                <a:solidFill>
                  <a:srgbClr val="0000FF"/>
                </a:solidFill>
              </a:rPr>
              <a:t>“Re-vinculación funcional”</a:t>
            </a:r>
            <a:r>
              <a:rPr lang="es-ES" sz="2200" i="1" dirty="0" smtClean="0">
                <a:solidFill>
                  <a:srgbClr val="0000FF"/>
                </a:solidFill>
              </a:rPr>
              <a:t> </a:t>
            </a:r>
            <a:r>
              <a:rPr lang="es-ES" sz="2200" i="1" dirty="0" smtClean="0">
                <a:solidFill>
                  <a:srgbClr val="233D67"/>
                </a:solidFill>
              </a:rPr>
              <a:t>entre ciudades y espacios abiertos/rurales que las rodean y atraviesan, enfatizando el papel de la </a:t>
            </a:r>
            <a:r>
              <a:rPr lang="es-ES" sz="2200" dirty="0" smtClean="0">
                <a:solidFill>
                  <a:srgbClr val="233D67"/>
                </a:solidFill>
              </a:rPr>
              <a:t>agricultura urbana/peri-urbana para la provisión de alimentos y de la calidad de vida ciudadana;</a:t>
            </a:r>
          </a:p>
          <a:p>
            <a:pPr>
              <a:spcAft>
                <a:spcPts val="600"/>
              </a:spcAft>
              <a:buFont typeface="Arial" pitchFamily="-83" charset="0"/>
              <a:buAutoNum type="arabicPeriod"/>
            </a:pPr>
            <a:r>
              <a:rPr lang="es-ES" sz="2200" b="1" dirty="0" smtClean="0">
                <a:solidFill>
                  <a:srgbClr val="233D67"/>
                </a:solidFill>
              </a:rPr>
              <a:t> P</a:t>
            </a:r>
            <a:r>
              <a:rPr lang="es-ES" sz="2200" b="1" i="1" dirty="0" smtClean="0">
                <a:solidFill>
                  <a:srgbClr val="0000FF"/>
                </a:solidFill>
              </a:rPr>
              <a:t>articipación ciudadana </a:t>
            </a:r>
            <a:r>
              <a:rPr lang="es-ES" sz="2200" dirty="0" smtClean="0">
                <a:solidFill>
                  <a:srgbClr val="233D67"/>
                </a:solidFill>
              </a:rPr>
              <a:t>en el diseño de un “territorio deseable” también desde la perspectiva estética/paisajística y ecológica;</a:t>
            </a:r>
          </a:p>
          <a:p>
            <a:pPr>
              <a:spcAft>
                <a:spcPts val="600"/>
              </a:spcAft>
              <a:buFont typeface="Arial" pitchFamily="-83" charset="0"/>
              <a:buAutoNum type="arabicPeriod"/>
            </a:pPr>
            <a:r>
              <a:rPr lang="es-ES" sz="2200" b="1" dirty="0" smtClean="0">
                <a:solidFill>
                  <a:srgbClr val="233D67"/>
                </a:solidFill>
              </a:rPr>
              <a:t> C</a:t>
            </a:r>
            <a:r>
              <a:rPr lang="es-ES" sz="2200" b="1" i="1" dirty="0" smtClean="0">
                <a:solidFill>
                  <a:srgbClr val="0000FF"/>
                </a:solidFill>
              </a:rPr>
              <a:t>ompensacion del daño de las transformaciones</a:t>
            </a:r>
            <a:r>
              <a:rPr lang="es-ES" sz="2200" b="1" dirty="0" smtClean="0">
                <a:solidFill>
                  <a:srgbClr val="233D67"/>
                </a:solidFill>
              </a:rPr>
              <a:t>,</a:t>
            </a:r>
            <a:r>
              <a:rPr lang="es-ES" sz="2200" dirty="0" smtClean="0">
                <a:solidFill>
                  <a:srgbClr val="233D67"/>
                </a:solidFill>
              </a:rPr>
              <a:t> fundada sobre cuadros reales de los costes económicos, sociales y ambientales, identificando también los conflictos de uso</a:t>
            </a:r>
            <a:r>
              <a:rPr lang="es-ES" sz="2200" dirty="0" smtClean="0"/>
              <a:t>;</a:t>
            </a:r>
            <a:endParaRPr lang="es-ES" sz="2200" dirty="0" smtClean="0">
              <a:solidFill>
                <a:srgbClr val="233D67"/>
              </a:solidFill>
            </a:endParaRPr>
          </a:p>
          <a:p>
            <a:pPr>
              <a:spcAft>
                <a:spcPts val="600"/>
              </a:spcAft>
              <a:buFont typeface="Arial" pitchFamily="-83" charset="0"/>
              <a:buAutoNum type="arabicPeriod"/>
            </a:pPr>
            <a:r>
              <a:rPr lang="es-ES" sz="2200" b="1" dirty="0" smtClean="0">
                <a:solidFill>
                  <a:srgbClr val="233D67"/>
                </a:solidFill>
              </a:rPr>
              <a:t> E</a:t>
            </a:r>
            <a:r>
              <a:rPr lang="es-ES" sz="2200" b="1" i="1" dirty="0" smtClean="0">
                <a:solidFill>
                  <a:srgbClr val="0000FF"/>
                </a:solidFill>
              </a:rPr>
              <a:t>nfoque multi–escalar</a:t>
            </a:r>
            <a:r>
              <a:rPr lang="es-ES" sz="2200" b="1" dirty="0" smtClean="0">
                <a:solidFill>
                  <a:srgbClr val="233D67"/>
                </a:solidFill>
              </a:rPr>
              <a:t>: </a:t>
            </a:r>
            <a:r>
              <a:rPr lang="es-ES" sz="2200" dirty="0" smtClean="0">
                <a:solidFill>
                  <a:srgbClr val="233D67"/>
                </a:solidFill>
              </a:rPr>
              <a:t>necesidad de que los actores institucionales y privados actuen de una forma coherente en las distintas escalas territoriales (a nivel regional y a nivel local).</a:t>
            </a:r>
            <a:endParaRPr lang="es-ES" sz="2200" dirty="0">
              <a:solidFill>
                <a:srgbClr val="233D67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42307" y="57555"/>
            <a:ext cx="469451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Ejes de un nuevo diseño urbano-territorial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8771" y="102378"/>
            <a:ext cx="386875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Objetivos complejos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346260" y="803463"/>
            <a:ext cx="842486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s-ES" sz="2200" i="1" dirty="0" smtClean="0"/>
              <a:t> </a:t>
            </a:r>
            <a:r>
              <a:rPr lang="es-ES" sz="2200" b="1" i="1" dirty="0" smtClean="0">
                <a:solidFill>
                  <a:srgbClr val="0000FF"/>
                </a:solidFill>
              </a:rPr>
              <a:t>Mejorar la articulación funcional y la calidad de los sistemas urbanos</a:t>
            </a:r>
            <a:r>
              <a:rPr lang="es-ES" sz="2200" i="1" dirty="0" smtClean="0"/>
              <a:t>, definiendo bien el papel de todas las ciudades en el contexto regional y macro-regional (económico, social y relacional, cultural, etc.):</a:t>
            </a:r>
          </a:p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s-ES" sz="2200" i="1" dirty="0" smtClean="0"/>
              <a:t> </a:t>
            </a:r>
            <a:r>
              <a:rPr lang="es-ES" sz="2200" b="1" i="1" dirty="0" smtClean="0">
                <a:solidFill>
                  <a:srgbClr val="0000FF"/>
                </a:solidFill>
              </a:rPr>
              <a:t>Regenerar el contexto social y económico, físico y ambiental </a:t>
            </a:r>
            <a:r>
              <a:rPr lang="es-ES" sz="2200" i="1" dirty="0" smtClean="0"/>
              <a:t>de barrios y áreas urbanas marginadas y degradadas, mejorando las condiciones de vida y creando condiciones para el desarrollo empresarial y la creación de empleo;</a:t>
            </a:r>
          </a:p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s-ES" sz="2200" i="1" dirty="0" smtClean="0"/>
              <a:t> </a:t>
            </a:r>
            <a:r>
              <a:rPr lang="es-ES" sz="2200" b="1" i="1" dirty="0" smtClean="0">
                <a:solidFill>
                  <a:srgbClr val="0000FF"/>
                </a:solidFill>
              </a:rPr>
              <a:t>Combatir la marginalidad social y favorecer el crecimiento de la confianza </a:t>
            </a:r>
            <a:r>
              <a:rPr lang="es-ES" sz="2200" i="1" dirty="0" smtClean="0"/>
              <a:t>de los grupos sociales en la actuación del sector público</a:t>
            </a:r>
            <a:r>
              <a:rPr lang="es-ES" sz="2200" dirty="0" smtClean="0"/>
              <a:t>;</a:t>
            </a:r>
            <a:endParaRPr lang="es-ES" sz="2200" i="1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" sz="2200" i="1" dirty="0" smtClean="0"/>
              <a:t> </a:t>
            </a:r>
            <a:r>
              <a:rPr lang="es-ES" sz="2200" b="1" i="1" dirty="0" smtClean="0">
                <a:solidFill>
                  <a:srgbClr val="0000FF"/>
                </a:solidFill>
              </a:rPr>
              <a:t>Favorecer la localización de nuevas iniciativas de servicios a personas y empresas</a:t>
            </a:r>
            <a:r>
              <a:rPr lang="es-ES" sz="2200" i="1" dirty="0" smtClean="0"/>
              <a:t> para servir de soporte a la competitividad de los sistemas economicos-territoriales.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48118" y="102378"/>
            <a:ext cx="503876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Hacia redes urbanas funcionales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202541" y="842682"/>
            <a:ext cx="8834384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 smtClean="0"/>
              <a:t>1. </a:t>
            </a:r>
            <a:r>
              <a:rPr lang="es-ES" sz="2200" b="1" i="1" dirty="0" smtClean="0">
                <a:solidFill>
                  <a:srgbClr val="0000FF"/>
                </a:solidFill>
              </a:rPr>
              <a:t>Servicios de excelencia en ámbito urbano reforzados:</a:t>
            </a:r>
          </a:p>
          <a:p>
            <a:pPr>
              <a:spcAft>
                <a:spcPts val="600"/>
              </a:spcAft>
              <a:buFont typeface="Arial" pitchFamily="-83" charset="0"/>
              <a:buChar char="•"/>
            </a:pPr>
            <a:r>
              <a:rPr lang="es-ES" sz="2200" dirty="0" smtClean="0"/>
              <a:t> Intervenciones para actividades innovadoras, centros de alta formación, centros de acceso a las redes globales.</a:t>
            </a:r>
          </a:p>
          <a:p>
            <a:pPr>
              <a:spcAft>
                <a:spcPts val="1200"/>
              </a:spcAft>
              <a:buFont typeface="Arial" pitchFamily="-83" charset="0"/>
              <a:buChar char="•"/>
            </a:pPr>
            <a:r>
              <a:rPr lang="es-ES" sz="2200" dirty="0" smtClean="0"/>
              <a:t> Recuperación de los barrios degradados sobre todo a través de la potenciación de los servicios sociales a las personas. </a:t>
            </a:r>
          </a:p>
          <a:p>
            <a:pPr>
              <a:spcAft>
                <a:spcPts val="600"/>
              </a:spcAft>
            </a:pPr>
            <a:r>
              <a:rPr lang="es-ES" sz="2200" b="1" dirty="0" smtClean="0"/>
              <a:t>2. </a:t>
            </a:r>
            <a:r>
              <a:rPr lang="es-ES" sz="2200" b="1" i="1" dirty="0" smtClean="0">
                <a:solidFill>
                  <a:srgbClr val="0000FF"/>
                </a:solidFill>
              </a:rPr>
              <a:t>Servicios adecuados también en los centros urbanos medianos: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s-ES" sz="2200" dirty="0" smtClean="0"/>
              <a:t> Enriquecimiento de la gama de funciones-clave (escuela, salud, accesibilidad immaterial, etc.).</a:t>
            </a:r>
          </a:p>
          <a:p>
            <a:pPr>
              <a:spcAft>
                <a:spcPts val="1200"/>
              </a:spcAft>
              <a:buFont typeface="Arial" pitchFamily="-83" charset="0"/>
              <a:buChar char="•"/>
            </a:pPr>
            <a:r>
              <a:rPr lang="es-ES" sz="2200" dirty="0" smtClean="0"/>
              <a:t> Reforzamiento de la especificidad de cada centro, desarrollando servicios coherentes con la vocaciones del territorio, promoviendo la cohesión social.</a:t>
            </a:r>
          </a:p>
          <a:p>
            <a:pPr>
              <a:spcAft>
                <a:spcPts val="600"/>
              </a:spcAft>
            </a:pPr>
            <a:r>
              <a:rPr lang="es-ES" sz="2200" b="1" dirty="0" smtClean="0"/>
              <a:t>3. </a:t>
            </a:r>
            <a:r>
              <a:rPr lang="es-ES" sz="2200" b="1" i="1" dirty="0" smtClean="0">
                <a:solidFill>
                  <a:srgbClr val="0000FF"/>
                </a:solidFill>
              </a:rPr>
              <a:t>Centros menores revitalizados</a:t>
            </a:r>
          </a:p>
          <a:p>
            <a:pPr>
              <a:spcAft>
                <a:spcPts val="600"/>
              </a:spcAft>
              <a:buFont typeface="Arial" pitchFamily="-83" charset="0"/>
              <a:buChar char="•"/>
            </a:pPr>
            <a:r>
              <a:rPr lang="es-ES" sz="2200" dirty="0" smtClean="0"/>
              <a:t> Apoyo a la cooperación entre instituciones a los distintos niveles y sector privado, hacia el desarrollo de vocaciones territoriales propias fundadas en asentamientos de calidad, atractivos para el turismo y ciudadanos/trabajadores.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8771" y="135121"/>
            <a:ext cx="386875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Nuevos </a:t>
            </a:r>
            <a:r>
              <a:rPr lang="es-ES_tradnl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desafios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9977" y="388475"/>
            <a:ext cx="8534400" cy="6393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Capacidad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integrar los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recursos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los Gobiernos Locales: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* L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ograr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“masa critica”, como: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Capacidad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inversión.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Habilidad de negociaciación con el sector privado.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Enfoque integrado al sistema económico.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“Peso” y diversificación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suficientes para “actuar” en una escala macro-territorial.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* E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vitar competencias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e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stériles y fomentar usos sostenibles: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Riesgos de duplicación de esfuerzos a distintos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niveles</a:t>
            </a:r>
            <a:r>
              <a:rPr lang="es-ES" sz="2200" dirty="0" smtClean="0">
                <a:solidFill>
                  <a:srgbClr val="000090"/>
                </a:solidFill>
              </a:rPr>
              <a:t> territoriales.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87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lang="es-ES" sz="2200" dirty="0" smtClean="0">
                <a:solidFill>
                  <a:srgbClr val="000090"/>
                </a:solidFill>
              </a:rPr>
              <a:t>Utilización excesiva de recursos públicos en relación a la escala de los problemas.</a:t>
            </a:r>
            <a:endParaRPr lang="es-ES" sz="2200" b="1" dirty="0" smtClean="0">
              <a:solidFill>
                <a:srgbClr val="000090"/>
              </a:solidFill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Utilización inteligente del territorio y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suelo.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* O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frecer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servicios eficaces: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nivel y calidad suficientes.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Diversificados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base a las demandas del cuerpo social.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7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Provistos a la escala territorial apropiada.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8771" y="135121"/>
            <a:ext cx="386875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Una nueva </a:t>
            </a:r>
            <a:r>
              <a:rPr lang="es-ES_tradnl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gobernanza</a:t>
            </a:r>
            <a:endParaRPr lang="es-ES_tradnl" sz="24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799" y="551938"/>
            <a:ext cx="8839201" cy="59424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</a:pPr>
            <a:r>
              <a:rPr lang="es-ES" sz="2200" b="1" dirty="0" smtClean="0">
                <a:solidFill>
                  <a:srgbClr val="000090"/>
                </a:solidFill>
                <a:ea typeface="ＭＳ Ｐゴシック" pitchFamily="-83" charset="-128"/>
                <a:cs typeface="ＭＳ Ｐゴシック" pitchFamily="-83" charset="-128"/>
              </a:rPr>
              <a:t>	</a:t>
            </a:r>
          </a:p>
          <a:p>
            <a:pPr marL="342900" lvl="0" indent="-342900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</a:pPr>
            <a:r>
              <a:rPr lang="es-ES" sz="2200" b="1" dirty="0" smtClean="0">
                <a:solidFill>
                  <a:srgbClr val="000090"/>
                </a:solidFill>
                <a:ea typeface="ＭＳ Ｐゴシック" pitchFamily="-83" charset="-128"/>
                <a:cs typeface="ＭＳ Ｐゴシック" pitchFamily="-83" charset="-128"/>
              </a:rPr>
              <a:t>     No a nuevos niveles de gobierno, sino a nuevas </a:t>
            </a:r>
            <a:r>
              <a:rPr lang="es-ES" sz="2200" b="1" i="1" dirty="0" smtClean="0">
                <a:solidFill>
                  <a:srgbClr val="000090"/>
                </a:solidFill>
                <a:ea typeface="ＭＳ Ｐゴシック" pitchFamily="-83" charset="-128"/>
                <a:cs typeface="ＭＳ Ｐゴシック" pitchFamily="-83" charset="-128"/>
              </a:rPr>
              <a:t>formas de gobernanza participativa y de mecanismos de cooperación: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800100" lvl="1" indent="-342900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Capacidad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involucrar a todos los actores relevantes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,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a partir de la implicación del sector privado “profit”:</a:t>
            </a:r>
          </a:p>
          <a:p>
            <a:pPr marL="1200150" lvl="2" indent="-285750">
              <a:lnSpc>
                <a:spcPct val="87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 cada escala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territorial.</a:t>
            </a:r>
          </a:p>
          <a:p>
            <a:pPr marL="1200150" lvl="2" indent="-285750">
              <a:lnSpc>
                <a:spcPct val="87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Partnership público-público o público–privadas, si fuese necesario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800100" lvl="1" indent="-342900">
              <a:lnSpc>
                <a:spcPts val="1925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Incluyendo no sólo a los niveles locales sino también a los regionales (gobernanza multinivel)	</a:t>
            </a:r>
          </a:p>
          <a:p>
            <a:pPr marL="800100" lvl="1" indent="-342900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Instrumentos financieros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flexibles: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		*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S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istemas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imposición orientados al </a:t>
            </a:r>
            <a:r>
              <a:rPr lang="es-ES" sz="2200" dirty="0" smtClean="0">
                <a:solidFill>
                  <a:srgbClr val="000000"/>
                </a:solidFill>
                <a:ea typeface="ＭＳ Ｐゴシック" pitchFamily="-83" charset="-128"/>
                <a:cs typeface="ＭＳ Ｐゴシック" pitchFamily="-83" charset="-128"/>
              </a:rPr>
              <a:t>DET.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		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* Capacidad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movilizar recursos adicionales.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		* Recursos de la Unión Europea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gastados a nivel apropiado 				   (evitando “pulverizar” las inversiones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		* Flexibilidad de destino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y re-destinación de los recursos en 			          base a </a:t>
            </a:r>
            <a:r>
              <a:rPr lang="es-ES" sz="2200" dirty="0" smtClean="0">
                <a:solidFill>
                  <a:srgbClr val="000000"/>
                </a:solidFill>
                <a:ea typeface="ＭＳ Ｐゴシック" pitchFamily="-83" charset="-128"/>
                <a:cs typeface="ＭＳ Ｐゴシック" pitchFamily="-83" charset="-128"/>
              </a:rPr>
              <a:t>las exigencias.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			* Procesos decisionales abiertos, transparentes, participados.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e 4"/>
          <p:cNvSpPr>
            <a:spLocks noChangeArrowheads="1"/>
          </p:cNvSpPr>
          <p:nvPr/>
        </p:nvSpPr>
        <p:spPr bwMode="auto">
          <a:xfrm>
            <a:off x="250825" y="1539875"/>
            <a:ext cx="4227513" cy="42259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71" name="Ovale 8"/>
          <p:cNvSpPr>
            <a:spLocks noChangeArrowheads="1"/>
          </p:cNvSpPr>
          <p:nvPr/>
        </p:nvSpPr>
        <p:spPr bwMode="auto">
          <a:xfrm>
            <a:off x="1584325" y="2967038"/>
            <a:ext cx="2808288" cy="2808287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72" name="CasellaDiTesto 5"/>
          <p:cNvSpPr txBox="1">
            <a:spLocks noChangeArrowheads="1"/>
          </p:cNvSpPr>
          <p:nvPr/>
        </p:nvSpPr>
        <p:spPr bwMode="auto">
          <a:xfrm>
            <a:off x="1029681" y="2206625"/>
            <a:ext cx="2720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smtClean="0"/>
              <a:t>Plan Territorial Regional (PTR)</a:t>
            </a:r>
            <a:endParaRPr lang="es-ES" b="1"/>
          </a:p>
        </p:txBody>
      </p:sp>
      <p:sp>
        <p:nvSpPr>
          <p:cNvPr id="7173" name="CasellaDiTesto 6"/>
          <p:cNvSpPr txBox="1">
            <a:spLocks noChangeArrowheads="1"/>
          </p:cNvSpPr>
          <p:nvPr/>
        </p:nvSpPr>
        <p:spPr bwMode="auto">
          <a:xfrm>
            <a:off x="1476375" y="3500438"/>
            <a:ext cx="3024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Plan Territorial de Coordinación Provincial (PTCP)</a:t>
            </a:r>
            <a:endParaRPr lang="es-ES" b="1" dirty="0"/>
          </a:p>
        </p:txBody>
      </p:sp>
      <p:sp>
        <p:nvSpPr>
          <p:cNvPr id="7174" name="Ovale 9"/>
          <p:cNvSpPr>
            <a:spLocks noChangeArrowheads="1"/>
          </p:cNvSpPr>
          <p:nvPr/>
        </p:nvSpPr>
        <p:spPr bwMode="auto">
          <a:xfrm>
            <a:off x="2916238" y="4386263"/>
            <a:ext cx="2087562" cy="20891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75" name="CasellaDiTesto 7"/>
          <p:cNvSpPr txBox="1">
            <a:spLocks noChangeArrowheads="1"/>
          </p:cNvSpPr>
          <p:nvPr/>
        </p:nvSpPr>
        <p:spPr bwMode="auto">
          <a:xfrm>
            <a:off x="3046739" y="5063249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Plan Estructural Municipal (PSC)</a:t>
            </a:r>
            <a:endParaRPr lang="es-ES" b="1" dirty="0"/>
          </a:p>
        </p:txBody>
      </p:sp>
      <p:sp>
        <p:nvSpPr>
          <p:cNvPr id="7176" name="CasellaDiTesto 10"/>
          <p:cNvSpPr txBox="1">
            <a:spLocks noChangeArrowheads="1"/>
          </p:cNvSpPr>
          <p:nvPr/>
        </p:nvSpPr>
        <p:spPr bwMode="auto">
          <a:xfrm>
            <a:off x="179388" y="836613"/>
            <a:ext cx="504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 dirty="0" smtClean="0"/>
              <a:t>Instrumentos para la planificación territorial y urbanística – naturaleza vinculante</a:t>
            </a:r>
            <a:endParaRPr lang="es-ES" b="1" i="1" dirty="0"/>
          </a:p>
        </p:txBody>
      </p:sp>
      <p:sp>
        <p:nvSpPr>
          <p:cNvPr id="7177" name="CasellaDiTesto 11"/>
          <p:cNvSpPr txBox="1">
            <a:spLocks noChangeArrowheads="1"/>
          </p:cNvSpPr>
          <p:nvPr/>
        </p:nvSpPr>
        <p:spPr bwMode="auto">
          <a:xfrm>
            <a:off x="5364163" y="690520"/>
            <a:ext cx="3779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 dirty="0" smtClean="0"/>
              <a:t>Instrumentos estratégicos participativos</a:t>
            </a:r>
          </a:p>
          <a:p>
            <a:pPr algn="ctr"/>
            <a:r>
              <a:rPr lang="es-ES" b="1" i="1" dirty="0" smtClean="0"/>
              <a:t>- naturaleza voluntaria (o licitación)</a:t>
            </a:r>
            <a:endParaRPr lang="es-ES" b="1" i="1" dirty="0"/>
          </a:p>
        </p:txBody>
      </p:sp>
      <p:sp>
        <p:nvSpPr>
          <p:cNvPr id="7178" name="Ovale 12"/>
          <p:cNvSpPr>
            <a:spLocks noChangeArrowheads="1"/>
          </p:cNvSpPr>
          <p:nvPr/>
        </p:nvSpPr>
        <p:spPr bwMode="auto">
          <a:xfrm>
            <a:off x="6948488" y="4437063"/>
            <a:ext cx="2178050" cy="1673225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79" name="Ovale 13"/>
          <p:cNvSpPr>
            <a:spLocks noChangeArrowheads="1"/>
          </p:cNvSpPr>
          <p:nvPr/>
        </p:nvSpPr>
        <p:spPr bwMode="auto">
          <a:xfrm>
            <a:off x="7019925" y="1773238"/>
            <a:ext cx="2114550" cy="1673225"/>
          </a:xfrm>
          <a:prstGeom prst="ellipse">
            <a:avLst/>
          </a:prstGeom>
          <a:solidFill>
            <a:srgbClr val="99FF66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80" name="Ovale 14"/>
          <p:cNvSpPr>
            <a:spLocks noChangeArrowheads="1"/>
          </p:cNvSpPr>
          <p:nvPr/>
        </p:nvSpPr>
        <p:spPr bwMode="auto">
          <a:xfrm>
            <a:off x="5867400" y="3145695"/>
            <a:ext cx="2160588" cy="1674813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81" name="Ovale 15"/>
          <p:cNvSpPr>
            <a:spLocks noChangeArrowheads="1"/>
          </p:cNvSpPr>
          <p:nvPr/>
        </p:nvSpPr>
        <p:spPr bwMode="auto">
          <a:xfrm>
            <a:off x="5003800" y="1793626"/>
            <a:ext cx="1944688" cy="1700212"/>
          </a:xfrm>
          <a:prstGeom prst="ellipse">
            <a:avLst/>
          </a:prstGeom>
          <a:solidFill>
            <a:srgbClr val="99FF66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82" name="CasellaDiTesto 16"/>
          <p:cNvSpPr txBox="1">
            <a:spLocks noChangeArrowheads="1"/>
          </p:cNvSpPr>
          <p:nvPr/>
        </p:nvSpPr>
        <p:spPr bwMode="auto">
          <a:xfrm>
            <a:off x="4932363" y="2165101"/>
            <a:ext cx="2087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Programas de remodelación urbana </a:t>
            </a:r>
            <a:endParaRPr lang="es-ES" b="1" dirty="0"/>
          </a:p>
        </p:txBody>
      </p:sp>
      <p:sp>
        <p:nvSpPr>
          <p:cNvPr id="7183" name="CasellaDiTesto 17"/>
          <p:cNvSpPr txBox="1">
            <a:spLocks noChangeArrowheads="1"/>
          </p:cNvSpPr>
          <p:nvPr/>
        </p:nvSpPr>
        <p:spPr bwMode="auto">
          <a:xfrm>
            <a:off x="7191166" y="2267577"/>
            <a:ext cx="1827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Contratos de barrio</a:t>
            </a:r>
            <a:endParaRPr lang="es-ES" b="1" dirty="0"/>
          </a:p>
        </p:txBody>
      </p:sp>
      <p:sp>
        <p:nvSpPr>
          <p:cNvPr id="7184" name="CasellaDiTesto 18"/>
          <p:cNvSpPr txBox="1">
            <a:spLocks noChangeArrowheads="1"/>
          </p:cNvSpPr>
          <p:nvPr/>
        </p:nvSpPr>
        <p:spPr bwMode="auto">
          <a:xfrm>
            <a:off x="6084888" y="3372227"/>
            <a:ext cx="172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Concursos de arquitectura y recuperación urbana</a:t>
            </a:r>
            <a:endParaRPr lang="es-ES" b="1" dirty="0"/>
          </a:p>
        </p:txBody>
      </p:sp>
      <p:sp>
        <p:nvSpPr>
          <p:cNvPr id="7185" name="CasellaDiTesto 19"/>
          <p:cNvSpPr txBox="1">
            <a:spLocks noChangeArrowheads="1"/>
          </p:cNvSpPr>
          <p:nvPr/>
        </p:nvSpPr>
        <p:spPr bwMode="auto">
          <a:xfrm>
            <a:off x="7019120" y="4620836"/>
            <a:ext cx="1960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smtClean="0"/>
              <a:t>Planes estratégicos </a:t>
            </a:r>
          </a:p>
          <a:p>
            <a:pPr algn="ctr"/>
            <a:r>
              <a:rPr lang="es-ES" b="1" dirty="0" smtClean="0"/>
              <a:t>(municipales, de “macro-área)</a:t>
            </a:r>
            <a:endParaRPr lang="es-ES" b="1" dirty="0"/>
          </a:p>
        </p:txBody>
      </p:sp>
      <p:sp>
        <p:nvSpPr>
          <p:cNvPr id="7186" name="Ovale 20"/>
          <p:cNvSpPr>
            <a:spLocks noChangeArrowheads="1"/>
          </p:cNvSpPr>
          <p:nvPr/>
        </p:nvSpPr>
        <p:spPr bwMode="auto">
          <a:xfrm>
            <a:off x="5106988" y="5089525"/>
            <a:ext cx="1625600" cy="1292225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87" name="CasellaDiTesto 21"/>
          <p:cNvSpPr txBox="1">
            <a:spLocks noChangeArrowheads="1"/>
          </p:cNvSpPr>
          <p:nvPr/>
        </p:nvSpPr>
        <p:spPr bwMode="auto">
          <a:xfrm>
            <a:off x="5148263" y="5356998"/>
            <a:ext cx="1511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smtClean="0"/>
              <a:t>Proyectos europeos </a:t>
            </a:r>
            <a:endParaRPr lang="es-ES" b="1"/>
          </a:p>
        </p:txBody>
      </p:sp>
      <p:pic>
        <p:nvPicPr>
          <p:cNvPr id="22" name="Immagine 21" descr="imag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5" y="6381750"/>
            <a:ext cx="2572366" cy="40023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748118" y="102378"/>
            <a:ext cx="440940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Una “caja de herramientas” para ser actualizada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5ABB-E8FB-9444-85D1-BD311160B072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“Forma” de los planes de ordenamiento que ha de ser innovada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66240"/>
            <a:ext cx="8534400" cy="39928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Los p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lanes ya no tienen que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gestionar el crecimiento sino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regenerar el ya exixtente;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Menor sentido de una “cadena jerárquica” de planes</a:t>
            </a:r>
            <a:r>
              <a:rPr kumimoji="0" lang="es-ES" sz="2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en las distintas escalas territoriales y administrativas: ya no hay que negociar las formas de la expansión urbana;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Fomentar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una nueva fase cíclica del sector de construcciones, hacia 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nuevas pautas de sostenibilidad territorial, ecológica, económica y social;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Apostar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por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recuperar calidad al suelo y reducir las externalidades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de la fase anterior.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Definir criterios de selección de proyectos de desarrollo urbano-territorial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310640"/>
            <a:ext cx="8534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Efectivo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nivel de desarrollo del diseño de los proyectos 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(factibilidad real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las propuestas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Capacidad y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modalidades de 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implicación del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sector privado 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y movilización de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recursos adicionales (“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efecto-palanca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” de la financiación pública).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Capacidad del proyecto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para 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contribuir a la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r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educción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las tensiones sociales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en los temas de vivienda, de marginalidad y de exclusión.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Contribución a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mejorar la prestación de los sistemas de red 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(incluiso del transporte público y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la accesibilidad a internet) y 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fomento del papel de la innovación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(en el conocimiento aplicado, las tecnologías, los materiales).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Contribucion a 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mejorar la calidad urbana y territorial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también bajo el perfil ambiental, paisajístico y de condiciones de vida para </a:t>
            </a:r>
            <a:r>
              <a:rPr kumimoji="0" lang="es-ES" sz="2200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TODA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la comunidad.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Un caso de estudio: el “</a:t>
            </a:r>
            <a:r>
              <a:rPr lang="es-ES_tradnl" sz="22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Villaggio</a:t>
            </a:r>
            <a:r>
              <a:rPr lang="es-ES_tradnl" sz="22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2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Artigiano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” de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Modena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(I)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Foto-aerea-196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39" y="977339"/>
            <a:ext cx="5189719" cy="574413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59374" y="1503889"/>
            <a:ext cx="3452957" cy="413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Antiguo distrito productivo del oeste de Modena, de gran empuje para el desarrollo económico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Cambio parcial de destinación de uso, por abandono de la antigua línea de ferrocarril MI-BO;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Oportunidad para nuevas funciones urbanas – residenciales y productivas;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Reconstrucción del tejido urbano ya separado por un sistema de infraestructuras a ser renovadas</a:t>
            </a:r>
            <a:endParaRPr lang="es-ES_tradnl" sz="1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Un caso de estudio: el “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Villaggio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Artigiano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” de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Modena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(II)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0269" y="1310640"/>
            <a:ext cx="8534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El “Villaggio” -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corazòn pulsante de la regeneraciòn del cuadrante occidental de Modena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– objeto de un largo debate sobre el nuevo “cuadro urbano”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;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Se mantendrà la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funciòn de distrito artesanal (“saber hacer” hacia la creatividad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co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mo motor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nuevo desarrollo (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Creative Industries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Nuevas funciones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residenciales, oficinas de negocios y comerciales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,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orientadas hacia un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distrito urbano atractivo para vivir y trabajar;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Reducciòn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/eliminaciòn de los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conflictos de funciones de uso, sociales y ambientales,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e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 marco general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c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ontinuidad y renovaciòn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de 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los contextos;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Operaciòn-clave para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reunir los sectores este y oeste dela ciudad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separados funcionalmente por la “barrera infraestructural” del ferrocarril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Un caso de estudio: el “Villaggio Artigiano” de Modena (III)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MasterplanMOvestpresentazion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96" y="982948"/>
            <a:ext cx="8320105" cy="537340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6053" y="6070283"/>
            <a:ext cx="2785333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El Plan Maestro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perimetro-concorso-su-foto-aereasolo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40" y="933342"/>
            <a:ext cx="4565821" cy="3642749"/>
          </a:xfrm>
          <a:prstGeom prst="rect">
            <a:avLst/>
          </a:prstGeom>
        </p:spPr>
      </p:pic>
      <p:pic>
        <p:nvPicPr>
          <p:cNvPr id="9" name="Immagine 8" descr="Connessioni-stradali-progetto-Modena-Oves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656" y="3981757"/>
            <a:ext cx="5785269" cy="280023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2540" y="4737372"/>
            <a:ext cx="3049115" cy="197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Principios: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reconectar lo que estaba separado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nuevas infraestructuras para fluidificar el trafico urbano</a:t>
            </a:r>
          </a:p>
        </p:txBody>
      </p:sp>
      <p:sp>
        <p:nvSpPr>
          <p:cNvPr id="11" name="Freccia destra 10"/>
          <p:cNvSpPr/>
          <p:nvPr/>
        </p:nvSpPr>
        <p:spPr>
          <a:xfrm>
            <a:off x="1463016" y="5614512"/>
            <a:ext cx="2012986" cy="20051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170357" y="1206763"/>
            <a:ext cx="3496595" cy="2391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elevado “peso” de los espacios públicos, para mas vivibilidad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área antes ocupada por el ferrocarril, destinada a funciones de recreo y socialización</a:t>
            </a:r>
          </a:p>
          <a:p>
            <a:pPr algn="r"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es-ES_tradnl" sz="1600" b="1" dirty="0" smtClean="0">
                <a:solidFill>
                  <a:srgbClr val="000090"/>
                </a:solidFill>
                <a:latin typeface="Arial"/>
                <a:cs typeface="Arial"/>
              </a:rPr>
              <a:t> nueva conexión “abrirá  la puerta” hacia el centro y la ciudad histórica</a:t>
            </a:r>
          </a:p>
        </p:txBody>
      </p:sp>
      <p:sp>
        <p:nvSpPr>
          <p:cNvPr id="13" name="Freccia sinistra 12"/>
          <p:cNvSpPr/>
          <p:nvPr/>
        </p:nvSpPr>
        <p:spPr>
          <a:xfrm>
            <a:off x="4524177" y="2461916"/>
            <a:ext cx="1633347" cy="18937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Un caso de estudio: el “Villaggio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Artigiano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” de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Modena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(IV)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15" name="Immagine 14" descr="VAskyline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5007" y="718578"/>
            <a:ext cx="7807922" cy="55197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64860" y="2755483"/>
            <a:ext cx="368834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¡Gracias por su atención!</a:t>
            </a:r>
            <a:endParaRPr lang="es-ES_tradnl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200" b="1" dirty="0" smtClean="0">
                <a:solidFill>
                  <a:srgbClr val="000090"/>
                </a:solidFill>
                <a:latin typeface="Arial"/>
                <a:cs typeface="Arial"/>
              </a:rPr>
              <a:t>Un caso </a:t>
            </a:r>
            <a:r>
              <a:rPr lang="it-IT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lang="it-IT" sz="2200" b="1" dirty="0" smtClean="0">
                <a:solidFill>
                  <a:srgbClr val="000090"/>
                </a:solidFill>
                <a:latin typeface="Arial"/>
                <a:cs typeface="Arial"/>
              </a:rPr>
              <a:t> studio: il “</a:t>
            </a:r>
            <a:r>
              <a:rPr lang="it-IT" sz="2200" b="1" i="1" dirty="0" smtClean="0">
                <a:solidFill>
                  <a:srgbClr val="000090"/>
                </a:solidFill>
                <a:latin typeface="Arial"/>
                <a:cs typeface="Arial"/>
              </a:rPr>
              <a:t>Villaggio Artigiano</a:t>
            </a:r>
            <a:r>
              <a:rPr lang="it-IT" sz="2200" b="1" dirty="0" smtClean="0">
                <a:solidFill>
                  <a:srgbClr val="000090"/>
                </a:solidFill>
                <a:latin typeface="Arial"/>
                <a:cs typeface="Arial"/>
              </a:rPr>
              <a:t>” di Modena (I)</a:t>
            </a:r>
            <a:endParaRPr lang="it-IT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Foto-aerea-196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39" y="977339"/>
            <a:ext cx="5189719" cy="574413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59374" y="1503889"/>
            <a:ext cx="3452957" cy="413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tradizionale distertto produttivo della parte ovest di Modena, di forte traino per lo sviluppo económico della città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Cambio di destinazione d’uso, per dismissione del tracciato storico della ferrovia MI-BO;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Opportunità per nuove funzioni urbane – residenziali e produttive;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Ricucitura del tessuto urbano già separato da un sistema di infrastrutture da rinnovare</a:t>
            </a:r>
            <a:endParaRPr lang="it-IT" sz="1600" b="1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200" b="1" smtClean="0">
                <a:solidFill>
                  <a:srgbClr val="000090"/>
                </a:solidFill>
                <a:latin typeface="Arial"/>
                <a:cs typeface="Arial"/>
              </a:rPr>
              <a:t>Un caso - studio: il “Villaggio Artigiano” de Modena (II)</a:t>
            </a:r>
            <a:endParaRPr lang="it-IT" sz="2200" b="1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61" y="1310640"/>
            <a:ext cx="8534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Il “Villaggio” –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cuore pulsante della rigenerazione del quadrante occidentale di Modena</a:t>
            </a: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kumimoji="0" lang="es-ES" sz="2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– oggetto di un lungo dibattito sul nuovo “quadro urbano”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;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Si manterrà la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funzione di distretto artigianale (“saper fare”) orientato alla creatività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co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me motore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di nuovo sviluppo (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Creative Industries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Nuove funzioni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residenziali, uffici ed esercizi commerciali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,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orientati a un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distretto urbano attrattivo per vivere e lavorare;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Riduzione/eliminazione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 degli elementi 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di c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onflitto di funzioni d’uso, sociali e ambientali,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i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n un quadro generale di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c</a:t>
            </a:r>
            <a:r>
              <a:rPr kumimoji="0" lang="es-ES" sz="2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ontinuità e rinnovamento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dei contesti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67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Operazione-chiave per </a:t>
            </a:r>
            <a:r>
              <a:rPr lang="es-ES" sz="2200" b="1" i="1" dirty="0" smtClean="0">
                <a:solidFill>
                  <a:srgbClr val="0000FF"/>
                </a:solidFill>
                <a:ea typeface="ＭＳ Ｐゴシック" pitchFamily="-83" charset="-128"/>
                <a:cs typeface="ＭＳ Ｐゴシック" pitchFamily="-83" charset="-128"/>
              </a:rPr>
              <a:t>riuniere i settori est ed ovest della città </a:t>
            </a:r>
            <a:r>
              <a:rPr lang="es-ES" sz="2200" dirty="0" smtClean="0">
                <a:ea typeface="ＭＳ Ｐゴシック" pitchFamily="-83" charset="-128"/>
                <a:cs typeface="ＭＳ Ｐゴシック" pitchFamily="-83" charset="-128"/>
              </a:rPr>
              <a:t>separati funzionalmente dalla “barriera infrastrutturale” della ferrovia</a:t>
            </a:r>
            <a:r>
              <a:rPr kumimoji="0" lang="es-E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3" charset="-128"/>
                <a:cs typeface="ＭＳ Ｐゴシック" pitchFamily="-83" charset="-128"/>
              </a:rPr>
              <a:t>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200" b="1" smtClean="0">
                <a:solidFill>
                  <a:srgbClr val="000090"/>
                </a:solidFill>
                <a:latin typeface="Arial"/>
                <a:cs typeface="Arial"/>
              </a:rPr>
              <a:t>Un caso - studio: il “Villaggio Artigiano” de Modena (III)</a:t>
            </a:r>
            <a:endParaRPr lang="it-IT" sz="2200" b="1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MasterplanMOvestpresentazion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96" y="982948"/>
            <a:ext cx="8320105" cy="537340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6053" y="6159403"/>
            <a:ext cx="2785333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Master Plan</a:t>
            </a: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perimetro-concorso-su-foto-aereasolo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40" y="933342"/>
            <a:ext cx="4565821" cy="3642749"/>
          </a:xfrm>
          <a:prstGeom prst="rect">
            <a:avLst/>
          </a:prstGeom>
        </p:spPr>
      </p:pic>
      <p:pic>
        <p:nvPicPr>
          <p:cNvPr id="9" name="Immagine 8" descr="Connessioni-stradali-progetto-Modena-Oves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656" y="3981757"/>
            <a:ext cx="5785269" cy="280023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2540" y="4848772"/>
            <a:ext cx="3049115" cy="17297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Princìpi: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riconnettere quel che è stato separato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infrastrutture rinnovate per fluidificare il traffico urbano</a:t>
            </a:r>
          </a:p>
        </p:txBody>
      </p:sp>
      <p:sp>
        <p:nvSpPr>
          <p:cNvPr id="11" name="Freccia destra 10"/>
          <p:cNvSpPr/>
          <p:nvPr/>
        </p:nvSpPr>
        <p:spPr>
          <a:xfrm>
            <a:off x="1849411" y="5748189"/>
            <a:ext cx="1671156" cy="20051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190205" y="1276254"/>
            <a:ext cx="3496595" cy="2560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elevato “peso” degli spazi pubblici, per una maggiore vivibilità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area prima occupata dalla  ferrovia, destinata a funzioni ricreative e di socializzazione</a:t>
            </a:r>
          </a:p>
          <a:p>
            <a:pPr algn="r">
              <a:spcBef>
                <a:spcPct val="20000"/>
              </a:spcBef>
              <a:spcAft>
                <a:spcPts val="1800"/>
              </a:spcAft>
              <a:buFontTx/>
              <a:buChar char="-"/>
            </a:pPr>
            <a:r>
              <a:rPr lang="it-IT" sz="1600" b="1" smtClean="0">
                <a:solidFill>
                  <a:srgbClr val="000090"/>
                </a:solidFill>
                <a:latin typeface="Arial"/>
                <a:cs typeface="Arial"/>
              </a:rPr>
              <a:t> nuova connessione “aprirá  la poerta” verso il centro e la città storica</a:t>
            </a:r>
          </a:p>
        </p:txBody>
      </p:sp>
      <p:sp>
        <p:nvSpPr>
          <p:cNvPr id="13" name="Freccia sinistra 12"/>
          <p:cNvSpPr/>
          <p:nvPr/>
        </p:nvSpPr>
        <p:spPr>
          <a:xfrm>
            <a:off x="4353683" y="1916062"/>
            <a:ext cx="1803841" cy="18937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09040" y="163338"/>
            <a:ext cx="570961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200" b="1" smtClean="0">
                <a:solidFill>
                  <a:srgbClr val="000090"/>
                </a:solidFill>
                <a:latin typeface="Arial"/>
                <a:cs typeface="Arial"/>
              </a:rPr>
              <a:t>Un caso - studio: il “Villaggio Artigiano” de Modena (IV)</a:t>
            </a:r>
            <a:endParaRPr lang="it-IT" sz="2200" b="1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15" name="Immagine 14" descr="VAskyline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5007" y="718578"/>
            <a:ext cx="7807922" cy="55197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pic>
        <p:nvPicPr>
          <p:cNvPr id="8" name="Immagine 7" descr="RER.jp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755" y="1574172"/>
            <a:ext cx="3960108" cy="303955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4213" y="2709230"/>
            <a:ext cx="2679542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200" b="1" dirty="0" smtClean="0">
                <a:solidFill>
                  <a:srgbClr val="002060"/>
                </a:solidFill>
                <a:latin typeface="Arial"/>
                <a:cs typeface="Arial"/>
              </a:rPr>
              <a:t>Emilia – Romagna en Italia</a:t>
            </a:r>
            <a:endParaRPr lang="es-ES" sz="2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59280" y="106582"/>
            <a:ext cx="429824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Los procesos de cambio territorial: temas centrales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7363" y="1163870"/>
            <a:ext cx="869572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s-ES" sz="2400" b="1" i="1" u="sng" dirty="0" smtClean="0">
                <a:solidFill>
                  <a:srgbClr val="000090"/>
                </a:solidFill>
              </a:rPr>
              <a:t>El cambio morfológico y funcional del territorio</a:t>
            </a:r>
            <a:r>
              <a:rPr lang="es-ES" sz="2400" dirty="0" smtClean="0">
                <a:solidFill>
                  <a:srgbClr val="233D67"/>
                </a:solidFill>
              </a:rPr>
              <a:t> que se está produciendo por factores económicos y socio-demográficos, tiende a re-definir la relación entre areas urbanas y espacio rural;</a:t>
            </a: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dirty="0" smtClean="0">
                <a:solidFill>
                  <a:srgbClr val="000090"/>
                </a:solidFill>
              </a:rPr>
              <a:t>El </a:t>
            </a:r>
            <a:r>
              <a:rPr lang="es-ES" sz="2400" b="1" i="1" u="sng" dirty="0" smtClean="0">
                <a:solidFill>
                  <a:srgbClr val="000090"/>
                </a:solidFill>
              </a:rPr>
              <a:t>“crecimiento de escala” de los fenomenos económicos, sociales y ecológicos</a:t>
            </a:r>
            <a:r>
              <a:rPr lang="es-ES" sz="2400" i="1" u="sng" dirty="0" smtClean="0">
                <a:solidFill>
                  <a:srgbClr val="000090"/>
                </a:solidFill>
              </a:rPr>
              <a:t> </a:t>
            </a:r>
            <a:r>
              <a:rPr lang="es-ES" sz="2400" dirty="0" smtClean="0">
                <a:solidFill>
                  <a:srgbClr val="233D67"/>
                </a:solidFill>
              </a:rPr>
              <a:t>requiere replantear las formas organizativas del gobierno del territorio;  </a:t>
            </a:r>
          </a:p>
          <a:p>
            <a:pPr>
              <a:spcAft>
                <a:spcPts val="1800"/>
              </a:spcAft>
              <a:buClr>
                <a:srgbClr val="000090"/>
              </a:buClr>
              <a:buFont typeface="Wingdings" charset="2"/>
              <a:buChar char="ü"/>
            </a:pPr>
            <a:r>
              <a:rPr lang="es-ES" sz="2400" dirty="0" smtClean="0">
                <a:solidFill>
                  <a:srgbClr val="233D67"/>
                </a:solidFill>
              </a:rPr>
              <a:t>Sin embargo, la programación DET y el ordenamiento territorial todavía tienen dificultades en </a:t>
            </a:r>
            <a:r>
              <a:rPr lang="es-ES" sz="2400" b="1" i="1" u="sng" dirty="0" smtClean="0">
                <a:solidFill>
                  <a:srgbClr val="000090"/>
                </a:solidFill>
              </a:rPr>
              <a:t>afrontar de una forma eficaz las “externalidades” del crecimiento económico</a:t>
            </a:r>
            <a:r>
              <a:rPr lang="es-ES" sz="2400" dirty="0" smtClean="0">
                <a:solidFill>
                  <a:srgbClr val="000090"/>
                </a:solidFill>
              </a:rPr>
              <a:t>, </a:t>
            </a:r>
            <a:r>
              <a:rPr lang="es-ES" sz="2400" dirty="0" smtClean="0">
                <a:solidFill>
                  <a:srgbClr val="233D67"/>
                </a:solidFill>
              </a:rPr>
              <a:t>de las cuales el “consumo de territorio” constituye un claro ejemplo;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s-ES" sz="2400" dirty="0" smtClean="0">
                <a:solidFill>
                  <a:srgbClr val="233D67"/>
                </a:solidFill>
              </a:rPr>
              <a:t>La fase actual de crisis ofrece una oportunidad para una </a:t>
            </a:r>
            <a:r>
              <a:rPr lang="es-ES" sz="2400" b="1" i="1" u="sng" dirty="0" smtClean="0">
                <a:solidFill>
                  <a:srgbClr val="000090"/>
                </a:solidFill>
              </a:rPr>
              <a:t>reflexión sobre las experiencias realizadas y las oportunidades de innovación de las herramientas de gestión</a:t>
            </a:r>
            <a:r>
              <a:rPr lang="es-ES" sz="2400" dirty="0" smtClean="0">
                <a:solidFill>
                  <a:srgbClr val="233D67"/>
                </a:solidFill>
              </a:rPr>
              <a:t>. </a:t>
            </a:r>
            <a:endParaRPr lang="es-ES" sz="2400" dirty="0">
              <a:solidFill>
                <a:srgbClr val="233D6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nsumoSuoloR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00" y="637609"/>
            <a:ext cx="5361568" cy="595729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3879" y="3093951"/>
            <a:ext cx="3382176" cy="15142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200" b="1" dirty="0" smtClean="0">
                <a:solidFill>
                  <a:srgbClr val="002060"/>
                </a:solidFill>
                <a:latin typeface="Arial"/>
                <a:cs typeface="Arial"/>
              </a:rPr>
              <a:t>1976 – 2008:</a:t>
            </a:r>
          </a:p>
          <a:p>
            <a:pPr>
              <a:spcBef>
                <a:spcPct val="20000"/>
              </a:spcBef>
            </a:pPr>
            <a:r>
              <a:rPr lang="es-ES" sz="2200" b="1" dirty="0" smtClean="0">
                <a:solidFill>
                  <a:srgbClr val="002060"/>
                </a:solidFill>
                <a:latin typeface="Arial"/>
                <a:cs typeface="Arial"/>
              </a:rPr>
              <a:t>evolución del sistema de asentamientos urbano-industriales</a:t>
            </a:r>
            <a:endParaRPr lang="es-ES" sz="2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Immagine 5" descr="imag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64" y="6356350"/>
            <a:ext cx="2879401" cy="425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106582"/>
            <a:ext cx="503935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El crecimiento urbano y su impacto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7363" y="1163870"/>
            <a:ext cx="869572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b="1" i="1" dirty="0" smtClean="0">
                <a:solidFill>
                  <a:srgbClr val="0000FF"/>
                </a:solidFill>
              </a:rPr>
              <a:t>Fase anterior (hasta 2008)</a:t>
            </a:r>
            <a:r>
              <a:rPr lang="es-ES" sz="2400" b="1" i="1" dirty="0" smtClean="0">
                <a:solidFill>
                  <a:srgbClr val="000090"/>
                </a:solidFill>
              </a:rPr>
              <a:t>: </a:t>
            </a: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Expansión del los espacios edificados a expensas del ecosistema y de los espacios agrarios</a:t>
            </a:r>
            <a:r>
              <a:rPr lang="es-ES" sz="2400" dirty="0" smtClean="0">
                <a:solidFill>
                  <a:srgbClr val="233D67"/>
                </a:solidFill>
              </a:rPr>
              <a:t>;</a:t>
            </a:r>
          </a:p>
          <a:p>
            <a:pPr lvl="1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Pérdida de eficiencia de las redes</a:t>
            </a:r>
            <a:r>
              <a:rPr lang="es-ES" sz="2400" b="1" i="1" dirty="0" smtClean="0">
                <a:solidFill>
                  <a:srgbClr val="00009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 R</a:t>
            </a:r>
            <a:r>
              <a:rPr lang="es-ES" sz="2200" b="1" dirty="0" smtClean="0">
                <a:solidFill>
                  <a:srgbClr val="000090"/>
                </a:solidFill>
              </a:rPr>
              <a:t>edes de abastecimiento de agua y desagues;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200" b="1" dirty="0" smtClean="0">
                <a:solidFill>
                  <a:srgbClr val="000090"/>
                </a:solidFill>
              </a:rPr>
              <a:t> Redes eléctricas;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200" b="1" dirty="0" smtClean="0">
                <a:solidFill>
                  <a:srgbClr val="000090"/>
                </a:solidFill>
              </a:rPr>
              <a:t> Redes de transporte;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200" b="1" dirty="0" smtClean="0">
                <a:solidFill>
                  <a:srgbClr val="000090"/>
                </a:solidFill>
              </a:rPr>
              <a:t> Etc.; </a:t>
            </a:r>
          </a:p>
          <a:p>
            <a:pPr lvl="1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Aumento del consumo de energía por forma urbana dispersa;</a:t>
            </a:r>
          </a:p>
          <a:p>
            <a:pPr lvl="1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Dificultades para asegurar un adecuado nivel de servicios de salud, sociales, de accesibilidad a los ciudadanos.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106582"/>
            <a:ext cx="503935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Forma urbana y demanda energética</a:t>
            </a:r>
            <a:endParaRPr lang="es-ES_tradnl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540" y="937579"/>
            <a:ext cx="8695728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106582"/>
            <a:ext cx="503935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2060"/>
                </a:solidFill>
                <a:latin typeface="Arial"/>
                <a:cs typeface="Arial"/>
              </a:rPr>
              <a:t>La crisis y sus impactos</a:t>
            </a:r>
            <a:endParaRPr lang="es-ES_tradnl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7363" y="1823859"/>
            <a:ext cx="86957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rgbClr val="0000FF"/>
              </a:buClr>
            </a:pPr>
            <a:r>
              <a:rPr lang="es-ES" sz="2400" b="1" i="1" dirty="0" smtClean="0">
                <a:solidFill>
                  <a:srgbClr val="0000FF"/>
                </a:solidFill>
              </a:rPr>
              <a:t>Fase actual de crisis (desde 2008)</a:t>
            </a:r>
            <a:r>
              <a:rPr lang="es-ES" sz="2400" b="1" dirty="0" smtClean="0">
                <a:solidFill>
                  <a:srgbClr val="0000FF"/>
                </a:solidFill>
              </a:rPr>
              <a:t>: </a:t>
            </a:r>
          </a:p>
          <a:p>
            <a:pPr lvl="1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s-ES" sz="2400" b="1" dirty="0" smtClean="0">
                <a:solidFill>
                  <a:srgbClr val="000090"/>
                </a:solidFill>
              </a:rPr>
              <a:t>Dificultad de la gestión territorial pública por: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Arial"/>
              <a:buChar char="•"/>
            </a:pPr>
            <a:r>
              <a:rPr lang="es-ES" sz="2400" b="1" dirty="0" smtClean="0">
                <a:solidFill>
                  <a:srgbClr val="000090"/>
                </a:solidFill>
              </a:rPr>
              <a:t> Costos crecientes;</a:t>
            </a:r>
          </a:p>
          <a:p>
            <a:pPr lvl="2">
              <a:spcAft>
                <a:spcPts val="1200"/>
              </a:spcAft>
              <a:buClr>
                <a:srgbClr val="0000FF"/>
              </a:buClr>
              <a:buFont typeface="Arial"/>
              <a:buChar char="•"/>
            </a:pPr>
            <a:r>
              <a:rPr lang="es-ES" sz="2400" b="1" dirty="0" smtClean="0">
                <a:solidFill>
                  <a:srgbClr val="000090"/>
                </a:solidFill>
              </a:rPr>
              <a:t> Sector de construcciones/inmobiliario semi-paralizado </a:t>
            </a:r>
          </a:p>
          <a:p>
            <a:pPr lvl="2">
              <a:spcAft>
                <a:spcPts val="2400"/>
              </a:spcAft>
              <a:buClr>
                <a:srgbClr val="0000FF"/>
              </a:buClr>
              <a:buFont typeface="Arial"/>
              <a:buChar char="•"/>
            </a:pPr>
            <a:r>
              <a:rPr lang="es-ES" sz="2400" b="1" dirty="0" smtClean="0">
                <a:solidFill>
                  <a:srgbClr val="000090"/>
                </a:solidFill>
              </a:rPr>
              <a:t> Fuertes recortes financieros de las AA.PP.</a:t>
            </a:r>
            <a:endParaRPr lang="es-ES" sz="2400" dirty="0" smtClean="0">
              <a:solidFill>
                <a:srgbClr val="233D67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s-ES" sz="2400" b="1" i="1" dirty="0" smtClean="0">
                <a:solidFill>
                  <a:srgbClr val="000090"/>
                </a:solidFill>
              </a:rPr>
              <a:t> R</a:t>
            </a:r>
            <a:r>
              <a:rPr lang="es-ES" sz="2400" b="1" dirty="0" smtClean="0">
                <a:solidFill>
                  <a:srgbClr val="000090"/>
                </a:solidFill>
              </a:rPr>
              <a:t>eplantear los instrumentos de ordenamiento y gestión territorial, frente a una demanda distinta del pasado: apuntar hacia la !</a:t>
            </a:r>
            <a:r>
              <a:rPr lang="es-ES" sz="2400" b="1" i="1" u="sng" dirty="0" smtClean="0">
                <a:solidFill>
                  <a:srgbClr val="000090"/>
                </a:solidFill>
              </a:rPr>
              <a:t>regeneración de los espacios urbanos existentes!</a:t>
            </a:r>
            <a:r>
              <a:rPr lang="es-ES" sz="2400" u="sng" dirty="0" smtClean="0">
                <a:solidFill>
                  <a:srgbClr val="233D67"/>
                </a:solidFill>
              </a:rPr>
              <a:t> </a:t>
            </a:r>
            <a:endParaRPr lang="es-ES" sz="2400" u="sng" dirty="0">
              <a:solidFill>
                <a:srgbClr val="233D6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55" y="146682"/>
            <a:ext cx="197961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40" y="161359"/>
            <a:ext cx="12604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C47DE5-1883-E74A-8713-1CBADD0C8AD6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5" name="Immagine 4" descr="CentriPolarizzazioneR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86" y="873897"/>
            <a:ext cx="8448541" cy="596384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3014" y="102378"/>
            <a:ext cx="589282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Un nuevo diseño estratégico: sistemas territoriales y redes de ciudades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24" y="6356350"/>
            <a:ext cx="2879401" cy="4256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1729</Words>
  <Application>Microsoft Office PowerPoint</Application>
  <PresentationFormat>Presentación en pantalla (4:3)</PresentationFormat>
  <Paragraphs>182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StefanoMarani</dc:creator>
  <cp:lastModifiedBy>Laura Hillan</cp:lastModifiedBy>
  <cp:revision>61</cp:revision>
  <dcterms:created xsi:type="dcterms:W3CDTF">2014-10-26T09:08:37Z</dcterms:created>
  <dcterms:modified xsi:type="dcterms:W3CDTF">2015-02-11T10:23:31Z</dcterms:modified>
</cp:coreProperties>
</file>